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2" r:id="rId7"/>
    <p:sldId id="305" r:id="rId8"/>
    <p:sldId id="306" r:id="rId9"/>
    <p:sldId id="263" r:id="rId10"/>
    <p:sldId id="307" r:id="rId11"/>
    <p:sldId id="308" r:id="rId12"/>
  </p:sldIdLst>
  <p:sldSz cx="9144000" cy="5143500" type="screen16x9"/>
  <p:notesSz cx="6858000" cy="9144000"/>
  <p:embeddedFontLst>
    <p:embeddedFont>
      <p:font typeface="Nanum Gothic" panose="020D0604000000000000" pitchFamily="34" charset="-127"/>
      <p:regular r:id="rId14"/>
      <p:bold r:id="rId15"/>
    </p:embeddedFont>
    <p:embeddedFont>
      <p:font typeface="Poppins Black" pitchFamily="2" charset="77"/>
      <p:bold r:id="rId16"/>
      <p:italic r:id="rId17"/>
      <p:boldItalic r:id="rId18"/>
    </p:embeddedFont>
    <p:embeddedFont>
      <p:font typeface="Poppins ExtraBold" pitchFamily="2" charset="77"/>
      <p:bold r:id="rId19"/>
      <p:italic r:id="rId20"/>
      <p:boldItalic r:id="rId21"/>
    </p:embeddedFont>
    <p:embeddedFont>
      <p:font typeface="Red Hat Text" panose="02010503040201060303" pitchFamily="2" charset="77"/>
      <p:regular r:id="rId22"/>
    </p:embeddedFont>
    <p:embeddedFont>
      <p:font typeface="Roboto Condensed Light" panose="02000000000000000000" pitchFamily="2" charset="0"/>
      <p:regular r:id="rId23"/>
      <p:italic r:id="rId24"/>
    </p:embeddedFont>
    <p:embeddedFont>
      <p:font typeface="Verdana Pro" panose="020B0604030504040204" pitchFamily="34" charset="0"/>
      <p:regular r:id="rId25"/>
      <p:bold r:id="rId26"/>
      <p:italic r:id="rId27"/>
      <p:boldItalic r:id="rId28"/>
    </p:embeddedFont>
    <p:embeddedFont>
      <p:font typeface="Verdana Pro Light" panose="020F0302020204030204" pitchFamily="34" charset="0"/>
      <p:regular r:id="rId29"/>
      <p:italic r:id="rId30"/>
    </p:embeddedFont>
    <p:embeddedFont>
      <p:font typeface="Verdana Pro SemiBold" panose="020F050202020403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54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84A5D5-1F57-474C-98EC-3F22DD3AB24C}">
  <a:tblStyle styleId="{B484A5D5-1F57-474C-98EC-3F22DD3AB24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4694"/>
  </p:normalViewPr>
  <p:slideViewPr>
    <p:cSldViewPr snapToGrid="0">
      <p:cViewPr varScale="1">
        <p:scale>
          <a:sx n="161" d="100"/>
          <a:sy n="161" d="100"/>
        </p:scale>
        <p:origin x="824" y="200"/>
      </p:cViewPr>
      <p:guideLst>
        <p:guide pos="45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F7D96"/>
                </a:solidFill>
              </a:rPr>
              <a:t>1. Table of contents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F7D96"/>
                </a:solidFill>
              </a:rPr>
              <a:t>2. Introduction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F7D96"/>
                </a:solidFill>
              </a:rPr>
              <a:t>3. Our company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F7D96"/>
                </a:solidFill>
              </a:rPr>
              <a:t>4. Our team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5. Problem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6. Them vs. us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7. Solution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8. SWOT analysis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9. Product overview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10. Our plans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11. Product demo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12. Traction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13. Case study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14. Reviews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15. Awards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16. Market size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17. Target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18. Competitors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19. Business model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20. Timing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21. Predicted growth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22. Investment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a812d3c528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a812d3c528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7860b7d359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7860b7d359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7860b7d359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7860b7d359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g7860b7d35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2" name="Google Shape;1112;g7860b7d359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7860b7d35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7860b7d35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a7ffdfa80a_0_10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a7ffdfa80a_0_10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31125" y="1321925"/>
            <a:ext cx="9175200" cy="2565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flipH="1">
            <a:off x="719994" y="1653000"/>
            <a:ext cx="3847200" cy="14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45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flipH="1">
            <a:off x="719994" y="3083050"/>
            <a:ext cx="3847200" cy="4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"/>
          <p:cNvSpPr/>
          <p:nvPr/>
        </p:nvSpPr>
        <p:spPr>
          <a:xfrm>
            <a:off x="-24300" y="-53125"/>
            <a:ext cx="9168300" cy="11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631850" y="1152475"/>
            <a:ext cx="77922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51" name="Google Shape;51;p4"/>
          <p:cNvGrpSpPr/>
          <p:nvPr/>
        </p:nvGrpSpPr>
        <p:grpSpPr>
          <a:xfrm>
            <a:off x="7323499" y="-189099"/>
            <a:ext cx="1771746" cy="1597702"/>
            <a:chOff x="905425" y="238125"/>
            <a:chExt cx="5807100" cy="5236650"/>
          </a:xfrm>
        </p:grpSpPr>
        <p:sp>
          <p:nvSpPr>
            <p:cNvPr id="52" name="Google Shape;52;p4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"/>
          <p:cNvSpPr/>
          <p:nvPr/>
        </p:nvSpPr>
        <p:spPr>
          <a:xfrm>
            <a:off x="-24300" y="-53125"/>
            <a:ext cx="9168300" cy="11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/>
          <p:nvPr/>
        </p:nvSpPr>
        <p:spPr>
          <a:xfrm>
            <a:off x="-24300" y="-53125"/>
            <a:ext cx="9168300" cy="11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1"/>
          </p:nvPr>
        </p:nvSpPr>
        <p:spPr>
          <a:xfrm>
            <a:off x="749575" y="1717200"/>
            <a:ext cx="3925800" cy="28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Red Hat Text"/>
              <a:buChar char="●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9"/>
          <p:cNvSpPr/>
          <p:nvPr/>
        </p:nvSpPr>
        <p:spPr>
          <a:xfrm>
            <a:off x="-22350" y="-30450"/>
            <a:ext cx="5529900" cy="5204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9"/>
          <p:cNvSpPr txBox="1">
            <a:spLocks noGrp="1"/>
          </p:cNvSpPr>
          <p:nvPr>
            <p:ph type="title"/>
          </p:nvPr>
        </p:nvSpPr>
        <p:spPr>
          <a:xfrm>
            <a:off x="720000" y="2597900"/>
            <a:ext cx="4202100" cy="72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35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9"/>
          <p:cNvSpPr txBox="1">
            <a:spLocks noGrp="1"/>
          </p:cNvSpPr>
          <p:nvPr>
            <p:ph type="subTitle" idx="1"/>
          </p:nvPr>
        </p:nvSpPr>
        <p:spPr>
          <a:xfrm>
            <a:off x="720000" y="34126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6" name="Google Shape;266;p9"/>
          <p:cNvSpPr/>
          <p:nvPr/>
        </p:nvSpPr>
        <p:spPr>
          <a:xfrm>
            <a:off x="-476825" y="739650"/>
            <a:ext cx="891000" cy="891000"/>
          </a:xfrm>
          <a:prstGeom prst="arc">
            <a:avLst>
              <a:gd name="adj1" fmla="val 16200000"/>
              <a:gd name="adj2" fmla="val 5375690"/>
            </a:avLst>
          </a:prstGeom>
          <a:noFill/>
          <a:ln w="228600" cap="flat" cmpd="sng">
            <a:solidFill>
              <a:srgbClr val="FE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3"/>
          <p:cNvSpPr/>
          <p:nvPr/>
        </p:nvSpPr>
        <p:spPr>
          <a:xfrm>
            <a:off x="-24300" y="-53125"/>
            <a:ext cx="9168300" cy="11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grpSp>
        <p:nvGrpSpPr>
          <p:cNvPr id="389" name="Google Shape;389;p13"/>
          <p:cNvGrpSpPr/>
          <p:nvPr/>
        </p:nvGrpSpPr>
        <p:grpSpPr>
          <a:xfrm>
            <a:off x="180316" y="2571745"/>
            <a:ext cx="1430869" cy="1290311"/>
            <a:chOff x="905425" y="238125"/>
            <a:chExt cx="5807100" cy="5236650"/>
          </a:xfrm>
        </p:grpSpPr>
        <p:sp>
          <p:nvSpPr>
            <p:cNvPr id="390" name="Google Shape;390;p13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3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3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3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3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3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3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3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3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3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3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3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3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3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3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3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" name="Google Shape;416;p13"/>
          <p:cNvGrpSpPr/>
          <p:nvPr/>
        </p:nvGrpSpPr>
        <p:grpSpPr>
          <a:xfrm>
            <a:off x="7854029" y="578796"/>
            <a:ext cx="1139934" cy="1027954"/>
            <a:chOff x="905425" y="238125"/>
            <a:chExt cx="5807100" cy="5236650"/>
          </a:xfrm>
        </p:grpSpPr>
        <p:sp>
          <p:nvSpPr>
            <p:cNvPr id="417" name="Google Shape;417;p13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3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3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3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3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3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3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3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3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3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3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" name="Google Shape;443;p13"/>
          <p:cNvSpPr/>
          <p:nvPr/>
        </p:nvSpPr>
        <p:spPr>
          <a:xfrm rot="5400000">
            <a:off x="7347100" y="-523050"/>
            <a:ext cx="891000" cy="891000"/>
          </a:xfrm>
          <a:prstGeom prst="arc">
            <a:avLst>
              <a:gd name="adj1" fmla="val 16200000"/>
              <a:gd name="adj2" fmla="val 5375690"/>
            </a:avLst>
          </a:prstGeom>
          <a:noFill/>
          <a:ln w="2286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13"/>
          <p:cNvSpPr txBox="1">
            <a:spLocks noGrp="1"/>
          </p:cNvSpPr>
          <p:nvPr>
            <p:ph type="title" idx="2" hasCustomPrompt="1"/>
          </p:nvPr>
        </p:nvSpPr>
        <p:spPr>
          <a:xfrm>
            <a:off x="733650" y="1360925"/>
            <a:ext cx="1140000" cy="12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45" name="Google Shape;445;p13"/>
          <p:cNvSpPr txBox="1">
            <a:spLocks noGrp="1"/>
          </p:cNvSpPr>
          <p:nvPr>
            <p:ph type="subTitle" idx="1"/>
          </p:nvPr>
        </p:nvSpPr>
        <p:spPr>
          <a:xfrm>
            <a:off x="1837139" y="2204125"/>
            <a:ext cx="2623800" cy="7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13"/>
          <p:cNvSpPr txBox="1">
            <a:spLocks noGrp="1"/>
          </p:cNvSpPr>
          <p:nvPr>
            <p:ph type="subTitle" idx="3"/>
          </p:nvPr>
        </p:nvSpPr>
        <p:spPr>
          <a:xfrm>
            <a:off x="1948150" y="1752750"/>
            <a:ext cx="2321700" cy="4674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447" name="Google Shape;447;p13"/>
          <p:cNvSpPr txBox="1">
            <a:spLocks noGrp="1"/>
          </p:cNvSpPr>
          <p:nvPr>
            <p:ph type="title" idx="4" hasCustomPrompt="1"/>
          </p:nvPr>
        </p:nvSpPr>
        <p:spPr>
          <a:xfrm>
            <a:off x="4801524" y="1360925"/>
            <a:ext cx="1140000" cy="12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48" name="Google Shape;448;p13"/>
          <p:cNvSpPr txBox="1">
            <a:spLocks noGrp="1"/>
          </p:cNvSpPr>
          <p:nvPr>
            <p:ph type="subTitle" idx="5"/>
          </p:nvPr>
        </p:nvSpPr>
        <p:spPr>
          <a:xfrm>
            <a:off x="5929414" y="2204125"/>
            <a:ext cx="2623800" cy="7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13"/>
          <p:cNvSpPr txBox="1">
            <a:spLocks noGrp="1"/>
          </p:cNvSpPr>
          <p:nvPr>
            <p:ph type="subTitle" idx="6"/>
          </p:nvPr>
        </p:nvSpPr>
        <p:spPr>
          <a:xfrm>
            <a:off x="6040425" y="1752750"/>
            <a:ext cx="2321700" cy="4674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450" name="Google Shape;450;p13"/>
          <p:cNvSpPr txBox="1">
            <a:spLocks noGrp="1"/>
          </p:cNvSpPr>
          <p:nvPr>
            <p:ph type="title" idx="7" hasCustomPrompt="1"/>
          </p:nvPr>
        </p:nvSpPr>
        <p:spPr>
          <a:xfrm>
            <a:off x="733650" y="3161200"/>
            <a:ext cx="1140000" cy="12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51" name="Google Shape;451;p13"/>
          <p:cNvSpPr txBox="1">
            <a:spLocks noGrp="1"/>
          </p:cNvSpPr>
          <p:nvPr>
            <p:ph type="subTitle" idx="8"/>
          </p:nvPr>
        </p:nvSpPr>
        <p:spPr>
          <a:xfrm>
            <a:off x="1837139" y="4004400"/>
            <a:ext cx="2623800" cy="7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3"/>
          <p:cNvSpPr txBox="1">
            <a:spLocks noGrp="1"/>
          </p:cNvSpPr>
          <p:nvPr>
            <p:ph type="subTitle" idx="9"/>
          </p:nvPr>
        </p:nvSpPr>
        <p:spPr>
          <a:xfrm>
            <a:off x="1948150" y="3553000"/>
            <a:ext cx="2321700" cy="4674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453" name="Google Shape;453;p13"/>
          <p:cNvSpPr txBox="1">
            <a:spLocks noGrp="1"/>
          </p:cNvSpPr>
          <p:nvPr>
            <p:ph type="title" idx="13" hasCustomPrompt="1"/>
          </p:nvPr>
        </p:nvSpPr>
        <p:spPr>
          <a:xfrm>
            <a:off x="4801524" y="3161200"/>
            <a:ext cx="1140000" cy="12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54" name="Google Shape;454;p13"/>
          <p:cNvSpPr txBox="1">
            <a:spLocks noGrp="1"/>
          </p:cNvSpPr>
          <p:nvPr>
            <p:ph type="subTitle" idx="14"/>
          </p:nvPr>
        </p:nvSpPr>
        <p:spPr>
          <a:xfrm>
            <a:off x="5929414" y="4004400"/>
            <a:ext cx="2623800" cy="7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13"/>
          <p:cNvSpPr txBox="1">
            <a:spLocks noGrp="1"/>
          </p:cNvSpPr>
          <p:nvPr>
            <p:ph type="subTitle" idx="15"/>
          </p:nvPr>
        </p:nvSpPr>
        <p:spPr>
          <a:xfrm>
            <a:off x="6040425" y="3553000"/>
            <a:ext cx="2321700" cy="4674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Poppins ExtraBold"/>
              <a:buNone/>
              <a:defRPr sz="21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4"/>
          <p:cNvSpPr/>
          <p:nvPr/>
        </p:nvSpPr>
        <p:spPr>
          <a:xfrm>
            <a:off x="-24300" y="-53125"/>
            <a:ext cx="9168300" cy="11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 Black"/>
              <a:buNone/>
              <a:defRPr sz="2800">
                <a:solidFill>
                  <a:srgbClr val="FFFFFF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459" name="Google Shape;459;p14"/>
          <p:cNvSpPr txBox="1">
            <a:spLocks noGrp="1"/>
          </p:cNvSpPr>
          <p:nvPr>
            <p:ph type="subTitle" idx="1"/>
          </p:nvPr>
        </p:nvSpPr>
        <p:spPr>
          <a:xfrm>
            <a:off x="734525" y="3624000"/>
            <a:ext cx="25014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14"/>
          <p:cNvSpPr txBox="1">
            <a:spLocks noGrp="1"/>
          </p:cNvSpPr>
          <p:nvPr>
            <p:ph type="subTitle" idx="2"/>
          </p:nvPr>
        </p:nvSpPr>
        <p:spPr>
          <a:xfrm>
            <a:off x="3321300" y="3624000"/>
            <a:ext cx="25014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1" name="Google Shape;461;p14"/>
          <p:cNvSpPr txBox="1">
            <a:spLocks noGrp="1"/>
          </p:cNvSpPr>
          <p:nvPr>
            <p:ph type="subTitle" idx="3"/>
          </p:nvPr>
        </p:nvSpPr>
        <p:spPr>
          <a:xfrm>
            <a:off x="5908075" y="3624000"/>
            <a:ext cx="25014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14"/>
          <p:cNvSpPr txBox="1">
            <a:spLocks noGrp="1"/>
          </p:cNvSpPr>
          <p:nvPr>
            <p:ph type="subTitle" idx="4"/>
          </p:nvPr>
        </p:nvSpPr>
        <p:spPr>
          <a:xfrm>
            <a:off x="734525" y="2973450"/>
            <a:ext cx="2501400" cy="5085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463" name="Google Shape;463;p14"/>
          <p:cNvSpPr txBox="1">
            <a:spLocks noGrp="1"/>
          </p:cNvSpPr>
          <p:nvPr>
            <p:ph type="subTitle" idx="5"/>
          </p:nvPr>
        </p:nvSpPr>
        <p:spPr>
          <a:xfrm>
            <a:off x="3321300" y="2973450"/>
            <a:ext cx="2501400" cy="5085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464" name="Google Shape;464;p14"/>
          <p:cNvSpPr txBox="1">
            <a:spLocks noGrp="1"/>
          </p:cNvSpPr>
          <p:nvPr>
            <p:ph type="subTitle" idx="6"/>
          </p:nvPr>
        </p:nvSpPr>
        <p:spPr>
          <a:xfrm>
            <a:off x="5908075" y="2973450"/>
            <a:ext cx="2501400" cy="5085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oppins ExtraBold"/>
              <a:buNone/>
              <a:defRPr sz="21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grpSp>
        <p:nvGrpSpPr>
          <p:cNvPr id="465" name="Google Shape;465;p14"/>
          <p:cNvGrpSpPr/>
          <p:nvPr/>
        </p:nvGrpSpPr>
        <p:grpSpPr>
          <a:xfrm>
            <a:off x="-210212" y="4489567"/>
            <a:ext cx="1006951" cy="908035"/>
            <a:chOff x="905425" y="238125"/>
            <a:chExt cx="5807100" cy="5236650"/>
          </a:xfrm>
        </p:grpSpPr>
        <p:sp>
          <p:nvSpPr>
            <p:cNvPr id="466" name="Google Shape;466;p14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4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4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4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4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4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4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4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4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4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4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4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4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4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4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4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4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4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4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4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4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4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4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4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4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14"/>
          <p:cNvGrpSpPr/>
          <p:nvPr/>
        </p:nvGrpSpPr>
        <p:grpSpPr>
          <a:xfrm>
            <a:off x="7008963" y="637671"/>
            <a:ext cx="1637021" cy="1476212"/>
            <a:chOff x="905425" y="238125"/>
            <a:chExt cx="5807100" cy="5236650"/>
          </a:xfrm>
        </p:grpSpPr>
        <p:sp>
          <p:nvSpPr>
            <p:cNvPr id="493" name="Google Shape;493;p14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4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4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4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4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4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4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4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4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4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4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4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4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4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4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4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4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4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4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4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4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4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4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4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4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4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"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Poppins Black"/>
              <a:buNone/>
              <a:defRPr sz="3000"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●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○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■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●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○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■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●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○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■"/>
              <a:defRPr sz="16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0" r:id="rId8"/>
    <p:sldLayoutId id="214748367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0"/>
          <p:cNvSpPr txBox="1">
            <a:spLocks noGrp="1"/>
          </p:cNvSpPr>
          <p:nvPr>
            <p:ph type="ctrTitle"/>
          </p:nvPr>
        </p:nvSpPr>
        <p:spPr>
          <a:xfrm flipH="1">
            <a:off x="737446" y="2016860"/>
            <a:ext cx="3847200" cy="7194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rgbClr val="FEFF00"/>
                </a:solidFill>
                <a:latin typeface="Verdana Pro" panose="020B0604030504040204" pitchFamily="34" charset="0"/>
              </a:rPr>
              <a:t>MHW2</a:t>
            </a:r>
            <a:endParaRPr b="1" dirty="0">
              <a:solidFill>
                <a:srgbClr val="FEFF00"/>
              </a:solidFill>
              <a:latin typeface="Verdana Pro" panose="020B0604030504040204" pitchFamily="34" charset="0"/>
            </a:endParaRPr>
          </a:p>
        </p:txBody>
      </p:sp>
      <p:sp>
        <p:nvSpPr>
          <p:cNvPr id="933" name="Google Shape;933;p30"/>
          <p:cNvSpPr txBox="1">
            <a:spLocks noGrp="1"/>
          </p:cNvSpPr>
          <p:nvPr>
            <p:ph type="subTitle" idx="1"/>
          </p:nvPr>
        </p:nvSpPr>
        <p:spPr>
          <a:xfrm flipH="1">
            <a:off x="737446" y="2662296"/>
            <a:ext cx="3847200" cy="6768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Verdana Pro Light" panose="020B0304030504040204" pitchFamily="34" charset="0"/>
              </a:rPr>
              <a:t>Giorgia Rumore Pagano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Verdana Pro Light" panose="020B0304030504040204" pitchFamily="34" charset="0"/>
              </a:rPr>
              <a:t>O46002229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Verdana Pro Light" panose="020B0304030504040204" pitchFamily="34" charset="0"/>
              </a:rPr>
              <a:t>12/04/2021</a:t>
            </a:r>
            <a:endParaRPr dirty="0">
              <a:latin typeface="Verdana Pro Light" panose="020B0304030504040204" pitchFamily="34" charset="0"/>
            </a:endParaRPr>
          </a:p>
        </p:txBody>
      </p:sp>
      <p:pic>
        <p:nvPicPr>
          <p:cNvPr id="934" name="Google Shape;934;p30"/>
          <p:cNvPicPr preferRelativeResize="0"/>
          <p:nvPr/>
        </p:nvPicPr>
        <p:blipFill>
          <a:blip r:embed="rId3"/>
          <a:srcRect l="16672" r="16672"/>
          <a:stretch/>
        </p:blipFill>
        <p:spPr>
          <a:xfrm>
            <a:off x="4974380" y="662000"/>
            <a:ext cx="3847200" cy="3847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35" name="Google Shape;935;p30"/>
          <p:cNvSpPr/>
          <p:nvPr/>
        </p:nvSpPr>
        <p:spPr>
          <a:xfrm rot="13274780">
            <a:off x="4974521" y="662434"/>
            <a:ext cx="3847081" cy="3847081"/>
          </a:xfrm>
          <a:prstGeom prst="arc">
            <a:avLst>
              <a:gd name="adj1" fmla="val 16200000"/>
              <a:gd name="adj2" fmla="val 5384052"/>
            </a:avLst>
          </a:prstGeom>
          <a:solidFill>
            <a:srgbClr val="FEFF00">
              <a:alpha val="54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" name="Google Shape;936;p30"/>
          <p:cNvGrpSpPr/>
          <p:nvPr/>
        </p:nvGrpSpPr>
        <p:grpSpPr>
          <a:xfrm flipH="1">
            <a:off x="7514458" y="539995"/>
            <a:ext cx="1430869" cy="1290311"/>
            <a:chOff x="905425" y="238125"/>
            <a:chExt cx="5807100" cy="5236650"/>
          </a:xfrm>
        </p:grpSpPr>
        <p:sp>
          <p:nvSpPr>
            <p:cNvPr id="937" name="Google Shape;937;p30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0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0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0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0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0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0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0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0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0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0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0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0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0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0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0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0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0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0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0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0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0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0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0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0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" name="Google Shape;963;p30"/>
          <p:cNvGrpSpPr/>
          <p:nvPr/>
        </p:nvGrpSpPr>
        <p:grpSpPr>
          <a:xfrm flipH="1">
            <a:off x="381157" y="1034543"/>
            <a:ext cx="685819" cy="618448"/>
            <a:chOff x="905425" y="238125"/>
            <a:chExt cx="5807100" cy="5236650"/>
          </a:xfrm>
        </p:grpSpPr>
        <p:sp>
          <p:nvSpPr>
            <p:cNvPr id="964" name="Google Shape;964;p30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0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0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0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0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0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0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0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0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0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0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0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0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0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0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0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0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0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0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0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0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0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0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0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0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0"/>
          <p:cNvGrpSpPr/>
          <p:nvPr/>
        </p:nvGrpSpPr>
        <p:grpSpPr>
          <a:xfrm flipH="1">
            <a:off x="796736" y="4366211"/>
            <a:ext cx="1357119" cy="1223805"/>
            <a:chOff x="905425" y="238125"/>
            <a:chExt cx="5807100" cy="5236650"/>
          </a:xfrm>
        </p:grpSpPr>
        <p:sp>
          <p:nvSpPr>
            <p:cNvPr id="991" name="Google Shape;991;p30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0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0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0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0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0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0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0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0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0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0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0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rgbClr val="FEFF00"/>
            </a:solidFill>
            <a:ln w="9525" cap="flat" cmpd="sng">
              <a:solidFill>
                <a:srgbClr val="FE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39AF6C-0D83-2440-AED4-6D99B420A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33" y="140224"/>
            <a:ext cx="7704000" cy="1307575"/>
          </a:xfrm>
        </p:spPr>
        <p:txBody>
          <a:bodyPr/>
          <a:lstStyle/>
          <a:p>
            <a:r>
              <a:rPr lang="it-IT" sz="2400" b="1" dirty="0">
                <a:solidFill>
                  <a:schemeClr val="tx2"/>
                </a:solidFill>
                <a:latin typeface="Verdana Pro" panose="020B0604030504040204" pitchFamily="34" charset="0"/>
              </a:rPr>
              <a:t>MEDIA QUERY PER MOBILE </a:t>
            </a:r>
            <a:r>
              <a:rPr lang="it-IT" sz="2400" b="1" dirty="0">
                <a:latin typeface="Verdana Pro" panose="020B0604030504040204" pitchFamily="34" charset="0"/>
              </a:rPr>
              <a:t>E VARIE DIMENSIONI DELLO SCHERMO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2FE7CD0D-40BF-6547-904F-932A2526A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70" y="1159933"/>
            <a:ext cx="3270948" cy="3775609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946FD741-DDF0-4048-A9EC-71B8A0E66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3066" y="1159933"/>
            <a:ext cx="2447155" cy="3775610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C22D5C46-4D63-0E40-9356-82B2CD984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032" y="1159933"/>
            <a:ext cx="1445430" cy="373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60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52D569-B26A-6942-996D-6B465A54C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000" y="123292"/>
            <a:ext cx="7704000" cy="572700"/>
          </a:xfrm>
        </p:spPr>
        <p:txBody>
          <a:bodyPr/>
          <a:lstStyle/>
          <a:p>
            <a:r>
              <a:rPr lang="it-IT" sz="2400" b="1" dirty="0">
                <a:solidFill>
                  <a:schemeClr val="tx2"/>
                </a:solidFill>
                <a:latin typeface="Verdana Pro" panose="020B0604030504040204" pitchFamily="34" charset="0"/>
              </a:rPr>
              <a:t>MEDIA QUERY PER MOBILE </a:t>
            </a:r>
            <a:r>
              <a:rPr lang="it-IT" sz="2400" b="1" dirty="0">
                <a:latin typeface="Verdana Pro" panose="020B0604030504040204" pitchFamily="34" charset="0"/>
              </a:rPr>
              <a:t>E VARIE DIMENSIONI DELLO SCHERMO</a:t>
            </a:r>
            <a:endParaRPr lang="it-IT" sz="2400" dirty="0"/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E10DD6E4-67B0-954E-95C6-E14F7135F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75039"/>
            <a:ext cx="5261901" cy="1707962"/>
          </a:xfrm>
          <a:prstGeom prst="rect">
            <a:avLst/>
          </a:prstGeom>
        </p:spPr>
      </p:pic>
      <p:pic>
        <p:nvPicPr>
          <p:cNvPr id="6" name="Immagine 5" descr="Immagine che contiene testo, monitor, nero, schermo&#10;&#10;Descrizione generata automaticamente">
            <a:extLst>
              <a:ext uri="{FF2B5EF4-FFF2-40B4-BE49-F238E27FC236}">
                <a16:creationId xmlns:a16="http://schemas.microsoft.com/office/drawing/2014/main" id="{1044A880-8060-094D-8F71-F3E3486AF4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375" y="1146708"/>
            <a:ext cx="1529536" cy="387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882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31"/>
          <p:cNvSpPr txBox="1">
            <a:spLocks noGrp="1"/>
          </p:cNvSpPr>
          <p:nvPr>
            <p:ph type="title"/>
          </p:nvPr>
        </p:nvSpPr>
        <p:spPr>
          <a:xfrm>
            <a:off x="631850" y="2882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Verdana Pro SemiBold" panose="020B0604030504040204" pitchFamily="34" charset="0"/>
              </a:rPr>
              <a:t>DESCRIZIONE DEL </a:t>
            </a:r>
            <a:r>
              <a:rPr lang="en" b="1" dirty="0">
                <a:solidFill>
                  <a:schemeClr val="lt2"/>
                </a:solidFill>
                <a:latin typeface="Verdana Pro SemiBold" panose="020B0604030504040204" pitchFamily="34" charset="0"/>
              </a:rPr>
              <a:t>PROGETTO</a:t>
            </a:r>
            <a:endParaRPr b="1" dirty="0">
              <a:solidFill>
                <a:schemeClr val="lt2"/>
              </a:solidFill>
              <a:latin typeface="Verdana Pro SemiBold" panose="020B0604030504040204" pitchFamily="34" charset="0"/>
            </a:endParaRPr>
          </a:p>
        </p:txBody>
      </p:sp>
      <p:sp>
        <p:nvSpPr>
          <p:cNvPr id="1022" name="Google Shape;1022;p31"/>
          <p:cNvSpPr txBox="1">
            <a:spLocks noGrp="1"/>
          </p:cNvSpPr>
          <p:nvPr>
            <p:ph type="body" idx="1"/>
          </p:nvPr>
        </p:nvSpPr>
        <p:spPr>
          <a:xfrm>
            <a:off x="631850" y="1152475"/>
            <a:ext cx="77922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1100"/>
              <a:buFont typeface="Arial"/>
              <a:buNone/>
            </a:pPr>
            <a:r>
              <a:rPr lang="it-IT" dirty="0">
                <a:latin typeface="Verdana Pro" panose="020B0604030504040204" pitchFamily="34" charset="0"/>
              </a:rPr>
              <a:t>Pagina web contenente tutti i corsi di un Centro Fitness. Tale pagina è diversa da quella sviluppata nel primo mini-</a:t>
            </a:r>
            <a:r>
              <a:rPr lang="it-IT" dirty="0" err="1">
                <a:latin typeface="Verdana Pro" panose="020B0604030504040204" pitchFamily="34" charset="0"/>
              </a:rPr>
              <a:t>homework</a:t>
            </a:r>
            <a:r>
              <a:rPr lang="it-IT" dirty="0">
                <a:latin typeface="Verdana Pro" panose="020B0604030504040204" pitchFamily="34" charset="0"/>
              </a:rPr>
              <a:t> (ci si accede cliccando su ‘CORSI’ nel menù di navigazione).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1100"/>
              <a:buFont typeface="Arial"/>
              <a:buNone/>
            </a:pPr>
            <a:endParaRPr lang="it-IT" dirty="0">
              <a:latin typeface="Verdana Pro" panose="020B0604030504040204" pitchFamily="34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1100"/>
              <a:buFont typeface="Arial"/>
              <a:buNone/>
            </a:pPr>
            <a:r>
              <a:rPr lang="it-IT" dirty="0">
                <a:latin typeface="Verdana Pro" panose="020B0604030504040204" pitchFamily="34" charset="0"/>
              </a:rPr>
              <a:t>Il progetto ha lo scopo di visualizzare tutti i corsi della palestra, in particolare permetterà all’utente di cercare i corsi a lui interessati attraverso una barra di ricerca, di inserire i suoi corsi preferiti in un’area dedicata e inoltre di visualizzare le informazioni di un determinato corso cliccando su una specifica area.</a:t>
            </a:r>
            <a:endParaRPr dirty="0">
              <a:latin typeface="Verdana Pro" panose="020B060403050404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32"/>
          <p:cNvSpPr txBox="1">
            <a:spLocks noGrp="1"/>
          </p:cNvSpPr>
          <p:nvPr>
            <p:ph type="title"/>
          </p:nvPr>
        </p:nvSpPr>
        <p:spPr>
          <a:xfrm>
            <a:off x="233303" y="43027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Verdana Pro" panose="020B0604030504040204" pitchFamily="34" charset="0"/>
              </a:rPr>
              <a:t>LAYOUT </a:t>
            </a:r>
            <a:r>
              <a:rPr lang="en" sz="2400" b="1" dirty="0">
                <a:solidFill>
                  <a:schemeClr val="lt2"/>
                </a:solidFill>
                <a:latin typeface="Verdana Pro" panose="020B0604030504040204" pitchFamily="34" charset="0"/>
              </a:rPr>
              <a:t>COMPLESSIVO +HT</a:t>
            </a:r>
            <a:r>
              <a:rPr lang="en" sz="2400" b="1" dirty="0">
                <a:solidFill>
                  <a:schemeClr val="bg1"/>
                </a:solidFill>
                <a:latin typeface="Verdana Pro" panose="020B0604030504040204" pitchFamily="34" charset="0"/>
              </a:rPr>
              <a:t>ML</a:t>
            </a:r>
            <a:endParaRPr sz="2400" b="1" dirty="0">
              <a:solidFill>
                <a:schemeClr val="bg1"/>
              </a:solidFill>
              <a:latin typeface="Verdana Pro" panose="020B0604030504040204" pitchFamily="34" charset="0"/>
            </a:endParaRPr>
          </a:p>
        </p:txBody>
      </p:sp>
      <p:pic>
        <p:nvPicPr>
          <p:cNvPr id="27" name="Immagine 26">
            <a:extLst>
              <a:ext uri="{FF2B5EF4-FFF2-40B4-BE49-F238E27FC236}">
                <a16:creationId xmlns:a16="http://schemas.microsoft.com/office/drawing/2014/main" id="{4A696D05-BF92-694D-B47F-695A3D3F2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667" y="1242424"/>
            <a:ext cx="1960688" cy="3708969"/>
          </a:xfrm>
          <a:prstGeom prst="rect">
            <a:avLst/>
          </a:prstGeom>
        </p:spPr>
      </p:pic>
      <p:pic>
        <p:nvPicPr>
          <p:cNvPr id="29" name="Immagine 28" descr="Immagine che contiene testo, monitor, interni, schermo&#10;&#10;Descrizione generata automaticamente">
            <a:extLst>
              <a:ext uri="{FF2B5EF4-FFF2-40B4-BE49-F238E27FC236}">
                <a16:creationId xmlns:a16="http://schemas.microsoft.com/office/drawing/2014/main" id="{FC469DB4-F16F-C74A-AA9E-2C8B06DC0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6832" y="1242424"/>
            <a:ext cx="2809567" cy="962628"/>
          </a:xfrm>
          <a:prstGeom prst="rect">
            <a:avLst/>
          </a:prstGeom>
        </p:spPr>
      </p:pic>
      <p:pic>
        <p:nvPicPr>
          <p:cNvPr id="31" name="Immagine 30">
            <a:extLst>
              <a:ext uri="{FF2B5EF4-FFF2-40B4-BE49-F238E27FC236}">
                <a16:creationId xmlns:a16="http://schemas.microsoft.com/office/drawing/2014/main" id="{82B91C40-2023-5349-846F-B5F0BE451E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4526" y="2272619"/>
            <a:ext cx="1735033" cy="2678774"/>
          </a:xfrm>
          <a:prstGeom prst="rect">
            <a:avLst/>
          </a:prstGeom>
        </p:spPr>
      </p:pic>
      <p:pic>
        <p:nvPicPr>
          <p:cNvPr id="33" name="Immagine 3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4E317A9-DB4E-F140-B1B3-61F2D07EF9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9390" y="2272619"/>
            <a:ext cx="4164943" cy="26787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33"/>
          <p:cNvSpPr txBox="1">
            <a:spLocks noGrp="1"/>
          </p:cNvSpPr>
          <p:nvPr>
            <p:ph type="title"/>
          </p:nvPr>
        </p:nvSpPr>
        <p:spPr>
          <a:xfrm>
            <a:off x="589935" y="0"/>
            <a:ext cx="4202100" cy="553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2"/>
                </a:solidFill>
                <a:latin typeface="Verdana Pro" panose="020B0604030504040204" pitchFamily="34" charset="0"/>
              </a:rPr>
              <a:t>BLOCCHI </a:t>
            </a:r>
            <a:r>
              <a:rPr lang="en" sz="2000" b="1" dirty="0">
                <a:solidFill>
                  <a:schemeClr val="bg1"/>
                </a:solidFill>
                <a:latin typeface="Verdana Pro" panose="020B0604030504040204" pitchFamily="34" charset="0"/>
              </a:rPr>
              <a:t>CONTENUTO</a:t>
            </a:r>
            <a:r>
              <a:rPr lang="en" sz="2000" b="1" dirty="0">
                <a:solidFill>
                  <a:schemeClr val="lt2"/>
                </a:solidFill>
                <a:latin typeface="Verdana Pro" panose="020B0604030504040204" pitchFamily="34" charset="0"/>
              </a:rPr>
              <a:t> - JS</a:t>
            </a:r>
            <a:endParaRPr sz="2000" b="1" dirty="0">
              <a:latin typeface="Verdana Pro" panose="020B0604030504040204" pitchFamily="34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40CC5D5-2D9A-A441-8691-FFD0A9733EA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540300" y="830998"/>
            <a:ext cx="3375395" cy="42275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ABF93D40-35D6-AF4C-839E-2C0DE4250A6E}"/>
              </a:ext>
            </a:extLst>
          </p:cNvPr>
          <p:cNvSpPr txBox="1"/>
          <p:nvPr/>
        </p:nvSpPr>
        <p:spPr>
          <a:xfrm>
            <a:off x="589935" y="523221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Verdana Pro Light" panose="020B0304030504040204" pitchFamily="34" charset="0"/>
              </a:rPr>
              <a:t>CONTENTS.JS</a:t>
            </a:r>
          </a:p>
        </p:txBody>
      </p:sp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C48FF6E3-A418-374C-912B-87B364DD2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461" y="866235"/>
            <a:ext cx="3722265" cy="2750813"/>
          </a:xfrm>
          <a:prstGeom prst="rect">
            <a:avLst/>
          </a:prstGeom>
        </p:spPr>
      </p:pic>
      <p:pic>
        <p:nvPicPr>
          <p:cNvPr id="12" name="Immagine 11" descr="Immagine che contiene testo&#10;&#10;Descrizione generata automaticamente">
            <a:extLst>
              <a:ext uri="{FF2B5EF4-FFF2-40B4-BE49-F238E27FC236}">
                <a16:creationId xmlns:a16="http://schemas.microsoft.com/office/drawing/2014/main" id="{D97EA933-DDA2-A742-B042-8F40120F85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461" y="3716368"/>
            <a:ext cx="3764894" cy="134213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68F684E-D936-1848-8DAD-4560B1AD927F}"/>
              </a:ext>
            </a:extLst>
          </p:cNvPr>
          <p:cNvSpPr txBox="1"/>
          <p:nvPr/>
        </p:nvSpPr>
        <p:spPr>
          <a:xfrm>
            <a:off x="5647230" y="455345"/>
            <a:ext cx="10583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Verdana Pro Light" panose="020B0304030504040204" pitchFamily="34" charset="0"/>
              </a:rPr>
              <a:t>SCRIPT.JS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35"/>
          <p:cNvSpPr txBox="1">
            <a:spLocks noGrp="1"/>
          </p:cNvSpPr>
          <p:nvPr>
            <p:ph type="title"/>
          </p:nvPr>
        </p:nvSpPr>
        <p:spPr>
          <a:xfrm>
            <a:off x="218555" y="4056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2"/>
                </a:solidFill>
                <a:latin typeface="Verdana Pro" panose="020B0604030504040204" pitchFamily="34" charset="0"/>
              </a:rPr>
              <a:t>C</a:t>
            </a:r>
            <a:r>
              <a:rPr lang="it-IT" b="1" dirty="0">
                <a:solidFill>
                  <a:schemeClr val="bg1"/>
                </a:solidFill>
                <a:latin typeface="Verdana Pro" panose="020B0604030504040204" pitchFamily="34" charset="0"/>
              </a:rPr>
              <a:t>S</a:t>
            </a:r>
            <a:r>
              <a:rPr lang="it-IT" b="1" dirty="0">
                <a:solidFill>
                  <a:schemeClr val="lt2"/>
                </a:solidFill>
                <a:latin typeface="Verdana Pro" panose="020B0604030504040204" pitchFamily="34" charset="0"/>
              </a:rPr>
              <a:t>S</a:t>
            </a:r>
            <a:endParaRPr b="1" dirty="0">
              <a:solidFill>
                <a:schemeClr val="lt2"/>
              </a:solidFill>
              <a:latin typeface="Verdana Pro" panose="020B0604030504040204" pitchFamily="34" charset="0"/>
            </a:endParaRPr>
          </a:p>
        </p:txBody>
      </p:sp>
      <p:grpSp>
        <p:nvGrpSpPr>
          <p:cNvPr id="1117" name="Google Shape;1117;p35"/>
          <p:cNvGrpSpPr/>
          <p:nvPr/>
        </p:nvGrpSpPr>
        <p:grpSpPr>
          <a:xfrm>
            <a:off x="7008963" y="637671"/>
            <a:ext cx="1637021" cy="1476212"/>
            <a:chOff x="905425" y="238125"/>
            <a:chExt cx="5807100" cy="5236650"/>
          </a:xfrm>
        </p:grpSpPr>
        <p:sp>
          <p:nvSpPr>
            <p:cNvPr id="1118" name="Google Shape;1118;p35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5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5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5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5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5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5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5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5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5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5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5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5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5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5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5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5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5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5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5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5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5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5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5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5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5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52087A9D-88E4-6444-8891-CC6405A0B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56" y="1389936"/>
            <a:ext cx="4149179" cy="3072292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EA8C8740-1F1C-DB41-BF24-49DC7771B3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538" y="1389936"/>
            <a:ext cx="1291153" cy="3070649"/>
          </a:xfrm>
          <a:prstGeom prst="rect">
            <a:avLst/>
          </a:prstGeom>
        </p:spPr>
      </p:pic>
      <p:pic>
        <p:nvPicPr>
          <p:cNvPr id="9" name="Immagine 8" descr="Immagine che contiene testo, nero, screenshot, targa&#10;&#10;Descrizione generata automaticamente">
            <a:extLst>
              <a:ext uri="{FF2B5EF4-FFF2-40B4-BE49-F238E27FC236}">
                <a16:creationId xmlns:a16="http://schemas.microsoft.com/office/drawing/2014/main" id="{AA9D6CB1-C14B-D743-8255-EEE8195299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4994" y="1375685"/>
            <a:ext cx="1443356" cy="3072286"/>
          </a:xfrm>
          <a:prstGeom prst="rect">
            <a:avLst/>
          </a:prstGeom>
        </p:spPr>
      </p:pic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8C37CF46-B778-C546-9E9B-5C36A5350B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0844" y="1368651"/>
            <a:ext cx="1616734" cy="30775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b="1" dirty="0">
                <a:solidFill>
                  <a:schemeClr val="lt2"/>
                </a:solidFill>
                <a:latin typeface="Verdana Pro" panose="020B0604030504040204" pitchFamily="34" charset="0"/>
              </a:rPr>
              <a:t>C</a:t>
            </a:r>
            <a:r>
              <a:rPr lang="it-IT" b="1" dirty="0">
                <a:solidFill>
                  <a:schemeClr val="bg1"/>
                </a:solidFill>
                <a:latin typeface="Verdana Pro" panose="020B0604030504040204" pitchFamily="34" charset="0"/>
              </a:rPr>
              <a:t>S</a:t>
            </a:r>
            <a:r>
              <a:rPr lang="it-IT" b="1" dirty="0">
                <a:solidFill>
                  <a:schemeClr val="lt2"/>
                </a:solidFill>
                <a:latin typeface="Verdana Pro" panose="020B0604030504040204" pitchFamily="34" charset="0"/>
              </a:rPr>
              <a:t>S</a:t>
            </a:r>
            <a:endParaRPr dirty="0">
              <a:solidFill>
                <a:schemeClr val="lt2"/>
              </a:solidFill>
            </a:endParaRPr>
          </a:p>
        </p:txBody>
      </p:sp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EDF5B5BE-AFCE-3D45-A066-924B28A8D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704" y="1251393"/>
            <a:ext cx="1868342" cy="3758925"/>
          </a:xfrm>
          <a:prstGeom prst="rect">
            <a:avLst/>
          </a:prstGeom>
        </p:spPr>
      </p:pic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A90C27BB-9AF1-3A49-AF7E-13547E21D9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7939" y="1251393"/>
            <a:ext cx="1732376" cy="3763900"/>
          </a:xfrm>
          <a:prstGeom prst="rect">
            <a:avLst/>
          </a:prstGeom>
        </p:spPr>
      </p:pic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3BDAB3EB-2035-DD4A-B83B-7399DC05C7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2208" y="1251393"/>
            <a:ext cx="1782634" cy="37589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56664C-14AF-F847-816D-505B001DA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522" y="213226"/>
            <a:ext cx="7704000" cy="726574"/>
          </a:xfrm>
        </p:spPr>
        <p:txBody>
          <a:bodyPr/>
          <a:lstStyle/>
          <a:p>
            <a:r>
              <a:rPr lang="en" sz="2000" b="1" dirty="0">
                <a:solidFill>
                  <a:schemeClr val="tx2"/>
                </a:solidFill>
                <a:latin typeface="Verdana Pro" panose="020B0604030504040204" pitchFamily="34" charset="0"/>
              </a:rPr>
              <a:t>FUNZIONI PER MOSTRARE PIU’ O MENO DETTAGLI </a:t>
            </a:r>
            <a:r>
              <a:rPr lang="en" sz="2000" b="1" dirty="0">
                <a:latin typeface="Verdana Pro" panose="020B0604030504040204" pitchFamily="34" charset="0"/>
              </a:rPr>
              <a:t>PER OGNI BLOCCO DI CONTENUTO</a:t>
            </a:r>
            <a:endParaRPr lang="it-IT" sz="2000" dirty="0"/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5675760C-3E85-0046-93C9-E1ACF1FF7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22" y="1196531"/>
            <a:ext cx="4347478" cy="366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24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A87ACC-1B84-364F-9000-0436E00B4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935" y="378658"/>
            <a:ext cx="7704000" cy="572700"/>
          </a:xfrm>
        </p:spPr>
        <p:txBody>
          <a:bodyPr/>
          <a:lstStyle/>
          <a:p>
            <a:r>
              <a:rPr lang="it-IT" sz="2000" b="1" dirty="0">
                <a:solidFill>
                  <a:schemeClr val="tx2"/>
                </a:solidFill>
                <a:latin typeface="Verdana Pro" panose="020B0604030504040204" pitchFamily="34" charset="0"/>
              </a:rPr>
              <a:t>SELEZIONE DEI </a:t>
            </a:r>
            <a:r>
              <a:rPr lang="it-IT" sz="2000" b="1" dirty="0">
                <a:latin typeface="Verdana Pro" panose="020B0604030504040204" pitchFamily="34" charset="0"/>
              </a:rPr>
              <a:t>PREFERITI-JS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5DA1551A-99A1-F541-9433-B9D496EA5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36" y="1226248"/>
            <a:ext cx="4059194" cy="3478487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19EDF6F-6080-BF4C-9A2B-D4AF76554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496" y="1226247"/>
            <a:ext cx="2844827" cy="3478488"/>
          </a:xfrm>
          <a:prstGeom prst="rect">
            <a:avLst/>
          </a:prstGeom>
        </p:spPr>
      </p:pic>
      <p:pic>
        <p:nvPicPr>
          <p:cNvPr id="8" name="Elemento grafico 7" descr="Freccia: curva oraria contorno">
            <a:extLst>
              <a:ext uri="{FF2B5EF4-FFF2-40B4-BE49-F238E27FC236}">
                <a16:creationId xmlns:a16="http://schemas.microsoft.com/office/drawing/2014/main" id="{FDA1685C-B50E-E846-8607-ADDC46CD65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788356">
            <a:off x="5085701" y="453975"/>
            <a:ext cx="811268" cy="81126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EE48A43-38A7-7648-A00C-E23C045FB97F}"/>
              </a:ext>
            </a:extLst>
          </p:cNvPr>
          <p:cNvSpPr txBox="1"/>
          <p:nvPr/>
        </p:nvSpPr>
        <p:spPr>
          <a:xfrm>
            <a:off x="5188896" y="132347"/>
            <a:ext cx="4073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Verdana Pro Light" panose="020B0304030504040204" pitchFamily="34" charset="0"/>
              </a:rPr>
              <a:t>Per il bottone ‘rimuovi dai preferiti’ del blocco che si trova nella sezione dei preferiti</a:t>
            </a:r>
          </a:p>
        </p:txBody>
      </p:sp>
      <p:pic>
        <p:nvPicPr>
          <p:cNvPr id="10" name="Elemento grafico 9" descr="Freccia: curva oraria contorno">
            <a:extLst>
              <a:ext uri="{FF2B5EF4-FFF2-40B4-BE49-F238E27FC236}">
                <a16:creationId xmlns:a16="http://schemas.microsoft.com/office/drawing/2014/main" id="{F93EEEF1-A658-AD4E-ADD9-7C847A7939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233084">
            <a:off x="4937590" y="2441689"/>
            <a:ext cx="832783" cy="832783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92076E0-38AF-2C4A-8FF9-8D7D9D673332}"/>
              </a:ext>
            </a:extLst>
          </p:cNvPr>
          <p:cNvSpPr txBox="1"/>
          <p:nvPr/>
        </p:nvSpPr>
        <p:spPr>
          <a:xfrm>
            <a:off x="5656922" y="2596470"/>
            <a:ext cx="176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00" dirty="0">
                <a:solidFill>
                  <a:schemeClr val="bg1"/>
                </a:solidFill>
                <a:latin typeface="Verdana Pro Light" panose="020B0304030504040204" pitchFamily="34" charset="0"/>
              </a:rPr>
              <a:t>Per il bottone ‘rimuovi dai preferiti’</a:t>
            </a:r>
          </a:p>
          <a:p>
            <a:r>
              <a:rPr lang="it-IT" sz="700" dirty="0">
                <a:solidFill>
                  <a:schemeClr val="bg1"/>
                </a:solidFill>
                <a:latin typeface="Verdana Pro Light" panose="020B0304030504040204" pitchFamily="34" charset="0"/>
              </a:rPr>
              <a:t> del blocco che si trova nella </a:t>
            </a:r>
          </a:p>
          <a:p>
            <a:r>
              <a:rPr lang="it-IT" sz="700" dirty="0">
                <a:solidFill>
                  <a:schemeClr val="bg1"/>
                </a:solidFill>
                <a:latin typeface="Verdana Pro Light" panose="020B0304030504040204" pitchFamily="34" charset="0"/>
              </a:rPr>
              <a:t>sezione che mostra tutti i corsi della </a:t>
            </a:r>
          </a:p>
          <a:p>
            <a:r>
              <a:rPr lang="it-IT" sz="700" dirty="0">
                <a:solidFill>
                  <a:schemeClr val="bg1"/>
                </a:solidFill>
                <a:latin typeface="Verdana Pro Light" panose="020B0304030504040204" pitchFamily="34" charset="0"/>
              </a:rPr>
              <a:t>palestra</a:t>
            </a:r>
          </a:p>
        </p:txBody>
      </p:sp>
    </p:spTree>
    <p:extLst>
      <p:ext uri="{BB962C8B-B14F-4D97-AF65-F5344CB8AC3E}">
        <p14:creationId xmlns:p14="http://schemas.microsoft.com/office/powerpoint/2010/main" val="1819354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2"/>
                </a:solidFill>
                <a:latin typeface="Verdana Pro" panose="020B0604030504040204" pitchFamily="34" charset="0"/>
              </a:rPr>
              <a:t>RIC</a:t>
            </a:r>
            <a:r>
              <a:rPr lang="en" b="1" dirty="0">
                <a:solidFill>
                  <a:schemeClr val="tx2"/>
                </a:solidFill>
                <a:latin typeface="Verdana Pro" panose="020B0604030504040204" pitchFamily="34" charset="0"/>
              </a:rPr>
              <a:t>ER</a:t>
            </a:r>
            <a:r>
              <a:rPr lang="en" b="1" dirty="0">
                <a:solidFill>
                  <a:schemeClr val="bg1"/>
                </a:solidFill>
                <a:latin typeface="Verdana Pro" panose="020B0604030504040204" pitchFamily="34" charset="0"/>
              </a:rPr>
              <a:t>CA-JS</a:t>
            </a:r>
            <a:endParaRPr b="1" dirty="0">
              <a:solidFill>
                <a:schemeClr val="bg1"/>
              </a:solidFill>
              <a:latin typeface="Verdana Pro" panose="020B0604030504040204" pitchFamily="34" charset="0"/>
            </a:endParaRPr>
          </a:p>
        </p:txBody>
      </p:sp>
      <p:sp>
        <p:nvSpPr>
          <p:cNvPr id="1191" name="Google Shape;1191;p37"/>
          <p:cNvSpPr/>
          <p:nvPr/>
        </p:nvSpPr>
        <p:spPr>
          <a:xfrm rot="5400000">
            <a:off x="7025050" y="-523050"/>
            <a:ext cx="891000" cy="891000"/>
          </a:xfrm>
          <a:prstGeom prst="arc">
            <a:avLst>
              <a:gd name="adj1" fmla="val 16200000"/>
              <a:gd name="adj2" fmla="val 5375690"/>
            </a:avLst>
          </a:prstGeom>
          <a:noFill/>
          <a:ln w="2286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2" name="Google Shape;1192;p37"/>
          <p:cNvGrpSpPr/>
          <p:nvPr/>
        </p:nvGrpSpPr>
        <p:grpSpPr>
          <a:xfrm>
            <a:off x="7538445" y="52895"/>
            <a:ext cx="1437257" cy="1296071"/>
            <a:chOff x="905425" y="238125"/>
            <a:chExt cx="5807100" cy="5236650"/>
          </a:xfrm>
        </p:grpSpPr>
        <p:sp>
          <p:nvSpPr>
            <p:cNvPr id="1193" name="Google Shape;1193;p37"/>
            <p:cNvSpPr/>
            <p:nvPr/>
          </p:nvSpPr>
          <p:spPr>
            <a:xfrm>
              <a:off x="2514475" y="263050"/>
              <a:ext cx="2589675" cy="25"/>
            </a:xfrm>
            <a:custGeom>
              <a:avLst/>
              <a:gdLst/>
              <a:ahLst/>
              <a:cxnLst/>
              <a:rect l="l" t="t" r="r" b="b"/>
              <a:pathLst>
                <a:path w="103587" h="1" extrusionOk="0">
                  <a:moveTo>
                    <a:pt x="1" y="1"/>
                  </a:moveTo>
                  <a:lnTo>
                    <a:pt x="10358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7"/>
            <p:cNvSpPr/>
            <p:nvPr/>
          </p:nvSpPr>
          <p:spPr>
            <a:xfrm>
              <a:off x="2514475" y="238125"/>
              <a:ext cx="2589675" cy="50550"/>
            </a:xfrm>
            <a:custGeom>
              <a:avLst/>
              <a:gdLst/>
              <a:ahLst/>
              <a:cxnLst/>
              <a:rect l="l" t="t" r="r" b="b"/>
              <a:pathLst>
                <a:path w="103587" h="2022" extrusionOk="0">
                  <a:moveTo>
                    <a:pt x="1" y="0"/>
                  </a:moveTo>
                  <a:lnTo>
                    <a:pt x="1" y="2022"/>
                  </a:lnTo>
                  <a:lnTo>
                    <a:pt x="103587" y="2022"/>
                  </a:lnTo>
                  <a:lnTo>
                    <a:pt x="10358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7"/>
            <p:cNvSpPr/>
            <p:nvPr/>
          </p:nvSpPr>
          <p:spPr>
            <a:xfrm>
              <a:off x="1894150" y="695450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1"/>
                  </a:moveTo>
                  <a:lnTo>
                    <a:pt x="15318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7"/>
            <p:cNvSpPr/>
            <p:nvPr/>
          </p:nvSpPr>
          <p:spPr>
            <a:xfrm>
              <a:off x="1894150" y="669875"/>
              <a:ext cx="3829650" cy="51200"/>
            </a:xfrm>
            <a:custGeom>
              <a:avLst/>
              <a:gdLst/>
              <a:ahLst/>
              <a:cxnLst/>
              <a:rect l="l" t="t" r="r" b="b"/>
              <a:pathLst>
                <a:path w="15318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53185" y="2048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7"/>
            <p:cNvSpPr/>
            <p:nvPr/>
          </p:nvSpPr>
          <p:spPr>
            <a:xfrm>
              <a:off x="1489375" y="1127850"/>
              <a:ext cx="4639875" cy="25"/>
            </a:xfrm>
            <a:custGeom>
              <a:avLst/>
              <a:gdLst/>
              <a:ahLst/>
              <a:cxnLst/>
              <a:rect l="l" t="t" r="r" b="b"/>
              <a:pathLst>
                <a:path w="185595" h="1" extrusionOk="0">
                  <a:moveTo>
                    <a:pt x="1" y="1"/>
                  </a:moveTo>
                  <a:lnTo>
                    <a:pt x="1855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7"/>
            <p:cNvSpPr/>
            <p:nvPr/>
          </p:nvSpPr>
          <p:spPr>
            <a:xfrm>
              <a:off x="1489375" y="1102275"/>
              <a:ext cx="4639875" cy="51200"/>
            </a:xfrm>
            <a:custGeom>
              <a:avLst/>
              <a:gdLst/>
              <a:ahLst/>
              <a:cxnLst/>
              <a:rect l="l" t="t" r="r" b="b"/>
              <a:pathLst>
                <a:path w="185595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185594" y="2048"/>
                  </a:lnTo>
                  <a:lnTo>
                    <a:pt x="1855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7"/>
            <p:cNvSpPr/>
            <p:nvPr/>
          </p:nvSpPr>
          <p:spPr>
            <a:xfrm>
              <a:off x="1189000" y="1559550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1"/>
                  </a:moveTo>
                  <a:lnTo>
                    <a:pt x="209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7"/>
            <p:cNvSpPr/>
            <p:nvPr/>
          </p:nvSpPr>
          <p:spPr>
            <a:xfrm>
              <a:off x="1189000" y="153467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7"/>
            <p:cNvSpPr/>
            <p:nvPr/>
          </p:nvSpPr>
          <p:spPr>
            <a:xfrm>
              <a:off x="1040125" y="1991950"/>
              <a:ext cx="5538375" cy="25"/>
            </a:xfrm>
            <a:custGeom>
              <a:avLst/>
              <a:gdLst/>
              <a:ahLst/>
              <a:cxnLst/>
              <a:rect l="l" t="t" r="r" b="b"/>
              <a:pathLst>
                <a:path w="221535" h="1" extrusionOk="0">
                  <a:moveTo>
                    <a:pt x="0" y="1"/>
                  </a:moveTo>
                  <a:lnTo>
                    <a:pt x="22153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7"/>
            <p:cNvSpPr/>
            <p:nvPr/>
          </p:nvSpPr>
          <p:spPr>
            <a:xfrm>
              <a:off x="1040125" y="1966375"/>
              <a:ext cx="5538375" cy="51200"/>
            </a:xfrm>
            <a:custGeom>
              <a:avLst/>
              <a:gdLst/>
              <a:ahLst/>
              <a:cxnLst/>
              <a:rect l="l" t="t" r="r" b="b"/>
              <a:pathLst>
                <a:path w="22153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1535" y="2048"/>
                  </a:lnTo>
                  <a:lnTo>
                    <a:pt x="2215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7"/>
            <p:cNvSpPr/>
            <p:nvPr/>
          </p:nvSpPr>
          <p:spPr>
            <a:xfrm>
              <a:off x="939100" y="2424350"/>
              <a:ext cx="5740450" cy="25"/>
            </a:xfrm>
            <a:custGeom>
              <a:avLst/>
              <a:gdLst/>
              <a:ahLst/>
              <a:cxnLst/>
              <a:rect l="l" t="t" r="r" b="b"/>
              <a:pathLst>
                <a:path w="229618" h="1" extrusionOk="0">
                  <a:moveTo>
                    <a:pt x="0" y="1"/>
                  </a:moveTo>
                  <a:lnTo>
                    <a:pt x="2296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7"/>
            <p:cNvSpPr/>
            <p:nvPr/>
          </p:nvSpPr>
          <p:spPr>
            <a:xfrm>
              <a:off x="939100" y="2398775"/>
              <a:ext cx="5740450" cy="51200"/>
            </a:xfrm>
            <a:custGeom>
              <a:avLst/>
              <a:gdLst/>
              <a:ahLst/>
              <a:cxnLst/>
              <a:rect l="l" t="t" r="r" b="b"/>
              <a:pathLst>
                <a:path w="2296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617" y="2048"/>
                  </a:lnTo>
                  <a:lnTo>
                    <a:pt x="22961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7"/>
            <p:cNvSpPr/>
            <p:nvPr/>
          </p:nvSpPr>
          <p:spPr>
            <a:xfrm>
              <a:off x="905425" y="2856125"/>
              <a:ext cx="5807100" cy="25"/>
            </a:xfrm>
            <a:custGeom>
              <a:avLst/>
              <a:gdLst/>
              <a:ahLst/>
              <a:cxnLst/>
              <a:rect l="l" t="t" r="r" b="b"/>
              <a:pathLst>
                <a:path w="232284" h="1" extrusionOk="0">
                  <a:moveTo>
                    <a:pt x="0" y="0"/>
                  </a:move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7"/>
            <p:cNvSpPr/>
            <p:nvPr/>
          </p:nvSpPr>
          <p:spPr>
            <a:xfrm>
              <a:off x="905425" y="2831175"/>
              <a:ext cx="5807100" cy="50550"/>
            </a:xfrm>
            <a:custGeom>
              <a:avLst/>
              <a:gdLst/>
              <a:ahLst/>
              <a:cxnLst/>
              <a:rect l="l" t="t" r="r" b="b"/>
              <a:pathLst>
                <a:path w="232284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232283" y="2022"/>
                  </a:lnTo>
                  <a:lnTo>
                    <a:pt x="2322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7"/>
            <p:cNvSpPr/>
            <p:nvPr/>
          </p:nvSpPr>
          <p:spPr>
            <a:xfrm>
              <a:off x="937100" y="3288525"/>
              <a:ext cx="5743775" cy="25"/>
            </a:xfrm>
            <a:custGeom>
              <a:avLst/>
              <a:gdLst/>
              <a:ahLst/>
              <a:cxnLst/>
              <a:rect l="l" t="t" r="r" b="b"/>
              <a:pathLst>
                <a:path w="229751" h="1" extrusionOk="0">
                  <a:moveTo>
                    <a:pt x="0" y="0"/>
                  </a:move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7"/>
            <p:cNvSpPr/>
            <p:nvPr/>
          </p:nvSpPr>
          <p:spPr>
            <a:xfrm>
              <a:off x="937100" y="3262925"/>
              <a:ext cx="5743775" cy="51200"/>
            </a:xfrm>
            <a:custGeom>
              <a:avLst/>
              <a:gdLst/>
              <a:ahLst/>
              <a:cxnLst/>
              <a:rect l="l" t="t" r="r" b="b"/>
              <a:pathLst>
                <a:path w="229751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229751" y="2048"/>
                  </a:lnTo>
                  <a:lnTo>
                    <a:pt x="22975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7"/>
            <p:cNvSpPr/>
            <p:nvPr/>
          </p:nvSpPr>
          <p:spPr>
            <a:xfrm>
              <a:off x="1036775" y="3720925"/>
              <a:ext cx="5544425" cy="25"/>
            </a:xfrm>
            <a:custGeom>
              <a:avLst/>
              <a:gdLst/>
              <a:ahLst/>
              <a:cxnLst/>
              <a:rect l="l" t="t" r="r" b="b"/>
              <a:pathLst>
                <a:path w="221777" h="1" extrusionOk="0">
                  <a:moveTo>
                    <a:pt x="1" y="0"/>
                  </a:move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7"/>
            <p:cNvSpPr/>
            <p:nvPr/>
          </p:nvSpPr>
          <p:spPr>
            <a:xfrm>
              <a:off x="1036775" y="3695325"/>
              <a:ext cx="5544425" cy="50500"/>
            </a:xfrm>
            <a:custGeom>
              <a:avLst/>
              <a:gdLst/>
              <a:ahLst/>
              <a:cxnLst/>
              <a:rect l="l" t="t" r="r" b="b"/>
              <a:pathLst>
                <a:path w="221777" h="2020" extrusionOk="0">
                  <a:moveTo>
                    <a:pt x="1" y="0"/>
                  </a:moveTo>
                  <a:lnTo>
                    <a:pt x="1" y="2020"/>
                  </a:lnTo>
                  <a:lnTo>
                    <a:pt x="221777" y="2020"/>
                  </a:lnTo>
                  <a:lnTo>
                    <a:pt x="2217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7"/>
            <p:cNvSpPr/>
            <p:nvPr/>
          </p:nvSpPr>
          <p:spPr>
            <a:xfrm>
              <a:off x="1189000" y="4152625"/>
              <a:ext cx="5240000" cy="25"/>
            </a:xfrm>
            <a:custGeom>
              <a:avLst/>
              <a:gdLst/>
              <a:ahLst/>
              <a:cxnLst/>
              <a:rect l="l" t="t" r="r" b="b"/>
              <a:pathLst>
                <a:path w="209600" h="1" extrusionOk="0">
                  <a:moveTo>
                    <a:pt x="0" y="0"/>
                  </a:move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7"/>
            <p:cNvSpPr/>
            <p:nvPr/>
          </p:nvSpPr>
          <p:spPr>
            <a:xfrm>
              <a:off x="1189000" y="4127725"/>
              <a:ext cx="5240000" cy="50500"/>
            </a:xfrm>
            <a:custGeom>
              <a:avLst/>
              <a:gdLst/>
              <a:ahLst/>
              <a:cxnLst/>
              <a:rect l="l" t="t" r="r" b="b"/>
              <a:pathLst>
                <a:path w="209600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209599" y="2020"/>
                  </a:lnTo>
                  <a:lnTo>
                    <a:pt x="20959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7"/>
            <p:cNvSpPr/>
            <p:nvPr/>
          </p:nvSpPr>
          <p:spPr>
            <a:xfrm>
              <a:off x="1481300" y="4585025"/>
              <a:ext cx="4655375" cy="25"/>
            </a:xfrm>
            <a:custGeom>
              <a:avLst/>
              <a:gdLst/>
              <a:ahLst/>
              <a:cxnLst/>
              <a:rect l="l" t="t" r="r" b="b"/>
              <a:pathLst>
                <a:path w="186215" h="1" extrusionOk="0">
                  <a:moveTo>
                    <a:pt x="0" y="0"/>
                  </a:move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7"/>
            <p:cNvSpPr/>
            <p:nvPr/>
          </p:nvSpPr>
          <p:spPr>
            <a:xfrm>
              <a:off x="1481300" y="4559425"/>
              <a:ext cx="4655375" cy="51200"/>
            </a:xfrm>
            <a:custGeom>
              <a:avLst/>
              <a:gdLst/>
              <a:ahLst/>
              <a:cxnLst/>
              <a:rect l="l" t="t" r="r" b="b"/>
              <a:pathLst>
                <a:path w="186215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86215" y="2048"/>
                  </a:lnTo>
                  <a:lnTo>
                    <a:pt x="1862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7"/>
            <p:cNvSpPr/>
            <p:nvPr/>
          </p:nvSpPr>
          <p:spPr>
            <a:xfrm>
              <a:off x="1894150" y="5017425"/>
              <a:ext cx="3829650" cy="25"/>
            </a:xfrm>
            <a:custGeom>
              <a:avLst/>
              <a:gdLst/>
              <a:ahLst/>
              <a:cxnLst/>
              <a:rect l="l" t="t" r="r" b="b"/>
              <a:pathLst>
                <a:path w="153186" h="1" extrusionOk="0">
                  <a:moveTo>
                    <a:pt x="0" y="0"/>
                  </a:move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7"/>
            <p:cNvSpPr/>
            <p:nvPr/>
          </p:nvSpPr>
          <p:spPr>
            <a:xfrm>
              <a:off x="1894150" y="4991825"/>
              <a:ext cx="3829650" cy="50550"/>
            </a:xfrm>
            <a:custGeom>
              <a:avLst/>
              <a:gdLst/>
              <a:ahLst/>
              <a:cxnLst/>
              <a:rect l="l" t="t" r="r" b="b"/>
              <a:pathLst>
                <a:path w="153186" h="2022" extrusionOk="0">
                  <a:moveTo>
                    <a:pt x="0" y="0"/>
                  </a:moveTo>
                  <a:lnTo>
                    <a:pt x="0" y="2022"/>
                  </a:lnTo>
                  <a:lnTo>
                    <a:pt x="153185" y="2022"/>
                  </a:lnTo>
                  <a:lnTo>
                    <a:pt x="15318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7"/>
            <p:cNvSpPr/>
            <p:nvPr/>
          </p:nvSpPr>
          <p:spPr>
            <a:xfrm>
              <a:off x="2553550" y="5449175"/>
              <a:ext cx="2510900" cy="25"/>
            </a:xfrm>
            <a:custGeom>
              <a:avLst/>
              <a:gdLst/>
              <a:ahLst/>
              <a:cxnLst/>
              <a:rect l="l" t="t" r="r" b="b"/>
              <a:pathLst>
                <a:path w="100436" h="1" extrusionOk="0">
                  <a:moveTo>
                    <a:pt x="0" y="0"/>
                  </a:move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7"/>
            <p:cNvSpPr/>
            <p:nvPr/>
          </p:nvSpPr>
          <p:spPr>
            <a:xfrm>
              <a:off x="2553550" y="5423575"/>
              <a:ext cx="2510900" cy="51200"/>
            </a:xfrm>
            <a:custGeom>
              <a:avLst/>
              <a:gdLst/>
              <a:ahLst/>
              <a:cxnLst/>
              <a:rect l="l" t="t" r="r" b="b"/>
              <a:pathLst>
                <a:path w="100436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00435" y="2048"/>
                  </a:lnTo>
                  <a:lnTo>
                    <a:pt x="10043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1F7A7B26-A2F8-3146-A860-E7A071F78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348966"/>
            <a:ext cx="6664018" cy="301590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wooshie Runner App by Slidesgo">
  <a:themeElements>
    <a:clrScheme name="Simple Light">
      <a:dk1>
        <a:srgbClr val="000000"/>
      </a:dk1>
      <a:lt1>
        <a:srgbClr val="FFFFFF"/>
      </a:lt1>
      <a:dk2>
        <a:srgbClr val="BCBFBE"/>
      </a:dk2>
      <a:lt2>
        <a:srgbClr val="FEFF00"/>
      </a:lt2>
      <a:accent1>
        <a:srgbClr val="FEFF73"/>
      </a:accent1>
      <a:accent2>
        <a:srgbClr val="000000"/>
      </a:accent2>
      <a:accent3>
        <a:srgbClr val="FFFFFF"/>
      </a:accent3>
      <a:accent4>
        <a:srgbClr val="BCBFBE"/>
      </a:accent4>
      <a:accent5>
        <a:srgbClr val="FEFF00"/>
      </a:accent5>
      <a:accent6>
        <a:srgbClr val="FEFF7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271</Words>
  <Application>Microsoft Macintosh PowerPoint</Application>
  <PresentationFormat>Presentazione su schermo (16:9)</PresentationFormat>
  <Paragraphs>46</Paragraphs>
  <Slides>11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21" baseType="lpstr">
      <vt:lpstr>Poppins Black</vt:lpstr>
      <vt:lpstr>Verdana Pro SemiBold</vt:lpstr>
      <vt:lpstr>Arial</vt:lpstr>
      <vt:lpstr>Roboto Condensed Light</vt:lpstr>
      <vt:lpstr>Verdana Pro Light</vt:lpstr>
      <vt:lpstr>Poppins ExtraBold</vt:lpstr>
      <vt:lpstr>Verdana Pro</vt:lpstr>
      <vt:lpstr>Nanum Gothic</vt:lpstr>
      <vt:lpstr>Red Hat Text</vt:lpstr>
      <vt:lpstr>Swooshie Runner App by Slidesgo</vt:lpstr>
      <vt:lpstr>MHW2</vt:lpstr>
      <vt:lpstr>DESCRIZIONE DEL PROGETTO</vt:lpstr>
      <vt:lpstr>LAYOUT COMPLESSIVO +HTML</vt:lpstr>
      <vt:lpstr>BLOCCHI CONTENUTO - JS</vt:lpstr>
      <vt:lpstr>CSS</vt:lpstr>
      <vt:lpstr>CSS</vt:lpstr>
      <vt:lpstr>FUNZIONI PER MOSTRARE PIU’ O MENO DETTAGLI PER OGNI BLOCCO DI CONTENUTO</vt:lpstr>
      <vt:lpstr>SELEZIONE DEI PREFERITI-JS</vt:lpstr>
      <vt:lpstr>RICERCA-JS</vt:lpstr>
      <vt:lpstr>MEDIA QUERY PER MOBILE E VARIE DIMENSIONI DELLO SCHERMO</vt:lpstr>
      <vt:lpstr>MEDIA QUERY PER MOBILE E VARIE DIMENSIONI DELLO SCHERMO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MHW2</dc:title>
  <cp:lastModifiedBy>GIORGIA RUMORE PAGANO</cp:lastModifiedBy>
  <cp:revision>15</cp:revision>
  <dcterms:modified xsi:type="dcterms:W3CDTF">2021-04-12T11:37:19Z</dcterms:modified>
</cp:coreProperties>
</file>